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A2DE"/>
    <a:srgbClr val="3FA1DE"/>
    <a:srgbClr val="6BB6E5"/>
    <a:srgbClr val="EABA33"/>
    <a:srgbClr val="DEE439"/>
    <a:srgbClr val="E2DE6F"/>
    <a:srgbClr val="D4D02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47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650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0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24967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367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408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79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75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7961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395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6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04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6781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lmedicoleg6@ao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B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2352F61-0C8B-4FCD-B42D-472327608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C9579D-1F78-4D94-73FA-A8CE661DE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6930" y="167598"/>
            <a:ext cx="6140660" cy="2007626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3200" dirty="0"/>
              <a:t>LeicesterShire medIco-legal society</a:t>
            </a:r>
            <a:r>
              <a:rPr lang="en-GB" sz="5300" dirty="0"/>
              <a:t> </a:t>
            </a:r>
            <a:endParaRPr lang="en-US" sz="5300" dirty="0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F28B6E25-9A48-4CF7-BF86-3D7DD1C78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F666B-A139-4EA1-D922-D91614937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" r="2" b="7803"/>
          <a:stretch/>
        </p:blipFill>
        <p:spPr>
          <a:xfrm>
            <a:off x="435210" y="227886"/>
            <a:ext cx="4038178" cy="2530971"/>
          </a:xfrm>
          <a:custGeom>
            <a:avLst/>
            <a:gdLst/>
            <a:ahLst/>
            <a:cxnLst/>
            <a:rect l="l" t="t" r="r" b="b"/>
            <a:pathLst>
              <a:path w="5149751" h="3402351">
                <a:moveTo>
                  <a:pt x="0" y="0"/>
                </a:moveTo>
                <a:lnTo>
                  <a:pt x="4959956" y="0"/>
                </a:lnTo>
                <a:lnTo>
                  <a:pt x="4964996" y="66675"/>
                </a:lnTo>
                <a:lnTo>
                  <a:pt x="4973393" y="122237"/>
                </a:lnTo>
                <a:lnTo>
                  <a:pt x="4983471" y="174625"/>
                </a:lnTo>
                <a:lnTo>
                  <a:pt x="5000267" y="217487"/>
                </a:lnTo>
                <a:lnTo>
                  <a:pt x="5017063" y="260350"/>
                </a:lnTo>
                <a:lnTo>
                  <a:pt x="5037218" y="296862"/>
                </a:lnTo>
                <a:lnTo>
                  <a:pt x="5057373" y="334962"/>
                </a:lnTo>
                <a:lnTo>
                  <a:pt x="5075849" y="369887"/>
                </a:lnTo>
                <a:lnTo>
                  <a:pt x="5094324" y="409575"/>
                </a:lnTo>
                <a:lnTo>
                  <a:pt x="5111120" y="450850"/>
                </a:lnTo>
                <a:lnTo>
                  <a:pt x="5126237" y="496887"/>
                </a:lnTo>
                <a:lnTo>
                  <a:pt x="5137994" y="546100"/>
                </a:lnTo>
                <a:lnTo>
                  <a:pt x="5146392" y="606425"/>
                </a:lnTo>
                <a:lnTo>
                  <a:pt x="5149751" y="673100"/>
                </a:lnTo>
                <a:lnTo>
                  <a:pt x="5146392" y="744537"/>
                </a:lnTo>
                <a:lnTo>
                  <a:pt x="5137994" y="801687"/>
                </a:lnTo>
                <a:lnTo>
                  <a:pt x="5126237" y="854075"/>
                </a:lnTo>
                <a:lnTo>
                  <a:pt x="5111120" y="901700"/>
                </a:lnTo>
                <a:lnTo>
                  <a:pt x="5094324" y="942975"/>
                </a:lnTo>
                <a:lnTo>
                  <a:pt x="5074169" y="981075"/>
                </a:lnTo>
                <a:lnTo>
                  <a:pt x="5054014" y="1017587"/>
                </a:lnTo>
                <a:lnTo>
                  <a:pt x="5033859" y="1055687"/>
                </a:lnTo>
                <a:lnTo>
                  <a:pt x="5015383" y="1095375"/>
                </a:lnTo>
                <a:lnTo>
                  <a:pt x="4996907" y="1136650"/>
                </a:lnTo>
                <a:lnTo>
                  <a:pt x="4981792" y="1182687"/>
                </a:lnTo>
                <a:lnTo>
                  <a:pt x="4971714" y="1235075"/>
                </a:lnTo>
                <a:lnTo>
                  <a:pt x="4961636" y="1295400"/>
                </a:lnTo>
                <a:lnTo>
                  <a:pt x="4959956" y="1363662"/>
                </a:lnTo>
                <a:lnTo>
                  <a:pt x="4961636" y="1431925"/>
                </a:lnTo>
                <a:lnTo>
                  <a:pt x="4971714" y="1492250"/>
                </a:lnTo>
                <a:lnTo>
                  <a:pt x="4981792" y="1544637"/>
                </a:lnTo>
                <a:lnTo>
                  <a:pt x="4996907" y="1589087"/>
                </a:lnTo>
                <a:lnTo>
                  <a:pt x="5015383" y="1631950"/>
                </a:lnTo>
                <a:lnTo>
                  <a:pt x="5033859" y="1671637"/>
                </a:lnTo>
                <a:lnTo>
                  <a:pt x="5054014" y="1708150"/>
                </a:lnTo>
                <a:lnTo>
                  <a:pt x="5074169" y="1743075"/>
                </a:lnTo>
                <a:lnTo>
                  <a:pt x="5094324" y="1782762"/>
                </a:lnTo>
                <a:lnTo>
                  <a:pt x="5111120" y="1824037"/>
                </a:lnTo>
                <a:lnTo>
                  <a:pt x="5126237" y="1870075"/>
                </a:lnTo>
                <a:lnTo>
                  <a:pt x="5137994" y="1922462"/>
                </a:lnTo>
                <a:lnTo>
                  <a:pt x="5146392" y="1982787"/>
                </a:lnTo>
                <a:lnTo>
                  <a:pt x="5149751" y="2051050"/>
                </a:lnTo>
                <a:lnTo>
                  <a:pt x="5146392" y="2119312"/>
                </a:lnTo>
                <a:lnTo>
                  <a:pt x="5137994" y="2179637"/>
                </a:lnTo>
                <a:lnTo>
                  <a:pt x="5126237" y="2232025"/>
                </a:lnTo>
                <a:lnTo>
                  <a:pt x="5111120" y="2278062"/>
                </a:lnTo>
                <a:lnTo>
                  <a:pt x="5094324" y="2319337"/>
                </a:lnTo>
                <a:lnTo>
                  <a:pt x="5074169" y="2359025"/>
                </a:lnTo>
                <a:lnTo>
                  <a:pt x="5054014" y="2395537"/>
                </a:lnTo>
                <a:lnTo>
                  <a:pt x="5033859" y="2433637"/>
                </a:lnTo>
                <a:lnTo>
                  <a:pt x="5015383" y="2471737"/>
                </a:lnTo>
                <a:lnTo>
                  <a:pt x="4996907" y="2513012"/>
                </a:lnTo>
                <a:lnTo>
                  <a:pt x="4981792" y="2560637"/>
                </a:lnTo>
                <a:lnTo>
                  <a:pt x="4971714" y="2613025"/>
                </a:lnTo>
                <a:lnTo>
                  <a:pt x="4961636" y="2671762"/>
                </a:lnTo>
                <a:lnTo>
                  <a:pt x="4959956" y="2741612"/>
                </a:lnTo>
                <a:lnTo>
                  <a:pt x="4961636" y="2809875"/>
                </a:lnTo>
                <a:lnTo>
                  <a:pt x="4971714" y="2868612"/>
                </a:lnTo>
                <a:lnTo>
                  <a:pt x="4981792" y="2922587"/>
                </a:lnTo>
                <a:lnTo>
                  <a:pt x="4996907" y="2967037"/>
                </a:lnTo>
                <a:lnTo>
                  <a:pt x="5015383" y="3009900"/>
                </a:lnTo>
                <a:lnTo>
                  <a:pt x="5033859" y="3046412"/>
                </a:lnTo>
                <a:lnTo>
                  <a:pt x="5054014" y="3084512"/>
                </a:lnTo>
                <a:lnTo>
                  <a:pt x="5074169" y="3121025"/>
                </a:lnTo>
                <a:lnTo>
                  <a:pt x="5094324" y="3160712"/>
                </a:lnTo>
                <a:lnTo>
                  <a:pt x="5111120" y="3201987"/>
                </a:lnTo>
                <a:lnTo>
                  <a:pt x="5126237" y="3248025"/>
                </a:lnTo>
                <a:lnTo>
                  <a:pt x="5137994" y="3300412"/>
                </a:lnTo>
                <a:lnTo>
                  <a:pt x="5146392" y="3360737"/>
                </a:lnTo>
                <a:lnTo>
                  <a:pt x="5148489" y="3402351"/>
                </a:lnTo>
                <a:lnTo>
                  <a:pt x="0" y="3402351"/>
                </a:ln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88DEB30-C08A-B1BE-8CEE-356E32ADE912}"/>
              </a:ext>
            </a:extLst>
          </p:cNvPr>
          <p:cNvSpPr txBox="1"/>
          <p:nvPr/>
        </p:nvSpPr>
        <p:spPr>
          <a:xfrm>
            <a:off x="5311061" y="2311945"/>
            <a:ext cx="29941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v"/>
            </a:pPr>
            <a:r>
              <a:rPr lang="en-GB" b="1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Date: </a:t>
            </a:r>
            <a:r>
              <a:rPr lang="en-GB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Thursday 19</a:t>
            </a:r>
            <a:r>
              <a:rPr lang="en-GB" baseline="30000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th</a:t>
            </a:r>
            <a:r>
              <a:rPr lang="en-GB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 June</a:t>
            </a:r>
            <a:r>
              <a:rPr lang="en-GB" dirty="0">
                <a:latin typeface="Calibri"/>
                <a:ea typeface="ADLaM Display" panose="02010000000000000000" pitchFamily="2" charset="77"/>
                <a:cs typeface="Calibri"/>
              </a:rPr>
              <a:t> 2025</a:t>
            </a:r>
          </a:p>
          <a:p>
            <a:pPr marL="285750" indent="-285750" algn="l">
              <a:buFont typeface="Wingdings" pitchFamily="2" charset="2"/>
              <a:buChar char="v"/>
            </a:pPr>
            <a:endParaRPr lang="en-GB" dirty="0">
              <a:solidFill>
                <a:srgbClr val="002060"/>
              </a:solidFill>
              <a:latin typeface="Calibri"/>
              <a:ea typeface="ADLaM Display" panose="02010000000000000000" pitchFamily="2" charset="77"/>
              <a:cs typeface="Calibri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GB" b="1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Time</a:t>
            </a:r>
            <a:r>
              <a:rPr lang="en-GB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: </a:t>
            </a:r>
            <a:r>
              <a:rPr lang="en-GB" dirty="0">
                <a:solidFill>
                  <a:srgbClr val="000000"/>
                </a:solidFill>
                <a:latin typeface="Calibri"/>
                <a:ea typeface="ADLaM Display" panose="02010000000000000000" pitchFamily="2" charset="77"/>
                <a:cs typeface="Calibri"/>
              </a:rPr>
              <a:t>Meet at 6pm for d</a:t>
            </a:r>
            <a:r>
              <a:rPr lang="en-GB" dirty="0">
                <a:solidFill>
                  <a:srgbClr val="000000"/>
                </a:solidFill>
                <a:latin typeface="Calibri"/>
                <a:cs typeface="Calibri"/>
              </a:rPr>
              <a:t>rinks and nibbles</a:t>
            </a:r>
            <a:r>
              <a:rPr lang="en-GB" dirty="0">
                <a:solidFill>
                  <a:srgbClr val="000000"/>
                </a:solidFill>
                <a:latin typeface="Calibri"/>
                <a:ea typeface="ADLaM Display" panose="02010000000000000000" pitchFamily="2" charset="77"/>
                <a:cs typeface="Calibri"/>
              </a:rPr>
              <a:t> - 6.30pm start</a:t>
            </a:r>
          </a:p>
          <a:p>
            <a:pPr algn="l"/>
            <a:endParaRPr lang="en-GB" dirty="0">
              <a:solidFill>
                <a:srgbClr val="002060"/>
              </a:solidFill>
              <a:latin typeface="Calibri"/>
              <a:ea typeface="ADLaM Display" panose="02010000000000000000" pitchFamily="2" charset="77"/>
              <a:cs typeface="Calibri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GB" b="1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Location</a:t>
            </a:r>
            <a:r>
              <a:rPr lang="en-GB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:</a:t>
            </a:r>
            <a:r>
              <a:rPr lang="en-US" dirty="0">
                <a:solidFill>
                  <a:srgbClr val="000000"/>
                </a:solidFill>
                <a:latin typeface="Calibri"/>
                <a:ea typeface="ADLaM Display" panose="02010000000000000000" pitchFamily="2" charset="77"/>
                <a:cs typeface="Calibri"/>
              </a:rPr>
              <a:t>Nuffield Hospital,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DLaM Display" panose="02010000000000000000" pitchFamily="2" charset="77"/>
                <a:cs typeface="Calibri"/>
              </a:rPr>
              <a:t>Scraptoft</a:t>
            </a:r>
            <a:r>
              <a:rPr lang="en-US" dirty="0">
                <a:solidFill>
                  <a:srgbClr val="000000"/>
                </a:solidFill>
                <a:latin typeface="Calibri"/>
                <a:ea typeface="ADLaM Display" panose="02010000000000000000" pitchFamily="2" charset="77"/>
                <a:cs typeface="Calibri"/>
              </a:rPr>
              <a:t> Lane, Leicester LE5 1HY</a:t>
            </a:r>
          </a:p>
          <a:p>
            <a:pPr marL="285750" indent="-285750" algn="l">
              <a:buFont typeface="Wingdings" pitchFamily="2" charset="2"/>
              <a:buChar char="v"/>
            </a:pPr>
            <a:endParaRPr lang="en-US" dirty="0">
              <a:solidFill>
                <a:srgbClr val="000000"/>
              </a:solidFill>
              <a:latin typeface="Calibri"/>
              <a:ea typeface="ADLaM Display" panose="02010000000000000000" pitchFamily="2" charset="77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b="1" dirty="0">
                <a:solidFill>
                  <a:srgbClr val="002060"/>
                </a:solidFill>
                <a:latin typeface="Calibri"/>
                <a:cs typeface="Calibri"/>
              </a:rPr>
              <a:t>Parking: </a:t>
            </a:r>
          </a:p>
          <a:p>
            <a:r>
              <a:rPr lang="en-GB" dirty="0">
                <a:solidFill>
                  <a:srgbClr val="002060"/>
                </a:solidFill>
                <a:latin typeface="Calibri"/>
                <a:cs typeface="Calibri"/>
              </a:rPr>
              <a:t>     Free parking available</a:t>
            </a:r>
          </a:p>
          <a:p>
            <a:endParaRPr lang="en-GB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DE364F-41F5-4D62-C4CB-4798F457A0B4}"/>
              </a:ext>
            </a:extLst>
          </p:cNvPr>
          <p:cNvSpPr txBox="1"/>
          <p:nvPr/>
        </p:nvSpPr>
        <p:spPr>
          <a:xfrm>
            <a:off x="8376537" y="2375929"/>
            <a:ext cx="381546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Speaker: </a:t>
            </a:r>
            <a:r>
              <a:rPr lang="en-US" sz="2200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Dr Samrat Sengupta, Psychiatrist and Barrister</a:t>
            </a:r>
          </a:p>
          <a:p>
            <a:r>
              <a:rPr lang="en-US" sz="2200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2 DRJ Chambers</a:t>
            </a:r>
          </a:p>
          <a:p>
            <a:endParaRPr lang="en-US" sz="2200" dirty="0">
              <a:solidFill>
                <a:srgbClr val="002060"/>
              </a:solidFill>
              <a:latin typeface="Calibri"/>
              <a:ea typeface="ADLaM Display" panose="02010000000000000000" pitchFamily="2" charset="77"/>
              <a:cs typeface="Calibri"/>
            </a:endParaRPr>
          </a:p>
          <a:p>
            <a:endParaRPr lang="en-US" sz="2200" dirty="0">
              <a:solidFill>
                <a:srgbClr val="002060"/>
              </a:solidFill>
              <a:latin typeface="Calibri"/>
              <a:ea typeface="ADLaM Display" panose="02010000000000000000" pitchFamily="2" charset="77"/>
              <a:cs typeface="Calibri"/>
            </a:endParaRPr>
          </a:p>
          <a:p>
            <a:r>
              <a:rPr lang="en-GB" sz="2200" b="1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Topic:  </a:t>
            </a:r>
            <a:r>
              <a:rPr lang="en-US" sz="2200" dirty="0">
                <a:solidFill>
                  <a:srgbClr val="002060"/>
                </a:solidFill>
                <a:latin typeface="Calibri"/>
                <a:ea typeface="ADLaM Display" panose="02010000000000000000" pitchFamily="2" charset="77"/>
                <a:cs typeface="Calibri"/>
              </a:rPr>
              <a:t>Mental Health Homicides and Inquests</a:t>
            </a:r>
            <a:endParaRPr lang="en-GB" sz="2200" i="1" dirty="0">
              <a:latin typeface="Calibri"/>
              <a:cs typeface="Calibri"/>
            </a:endParaRPr>
          </a:p>
          <a:p>
            <a:endParaRPr lang="en-US" sz="2200" dirty="0">
              <a:solidFill>
                <a:srgbClr val="002060"/>
              </a:solidFill>
              <a:latin typeface="Calibri"/>
              <a:ea typeface="ADLaM Display" panose="02010000000000000000" pitchFamily="2" charset="77"/>
              <a:cs typeface="Calibri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9D11AE0-D29C-4DB7-B15C-60F53FBF7581}"/>
              </a:ext>
            </a:extLst>
          </p:cNvPr>
          <p:cNvSpPr/>
          <p:nvPr/>
        </p:nvSpPr>
        <p:spPr>
          <a:xfrm>
            <a:off x="5666930" y="166202"/>
            <a:ext cx="6072165" cy="1745833"/>
          </a:xfrm>
          <a:prstGeom prst="rect">
            <a:avLst/>
          </a:prstGeom>
          <a:solidFill>
            <a:srgbClr val="2F73A8">
              <a:alpha val="5000"/>
            </a:srgbClr>
          </a:solidFill>
          <a:ln w="12343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2F73A8"/>
              </a:solidFill>
            </a:endParaRPr>
          </a:p>
        </p:txBody>
      </p:sp>
      <p:pic>
        <p:nvPicPr>
          <p:cNvPr id="13" name="Graphic 12" descr="Radio microphone outline">
            <a:extLst>
              <a:ext uri="{FF2B5EF4-FFF2-40B4-BE49-F238E27FC236}">
                <a16:creationId xmlns:a16="http://schemas.microsoft.com/office/drawing/2014/main" id="{2ECF2765-8346-F393-AD64-2EC228321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109513" flipH="1" flipV="1">
            <a:off x="11406851" y="5516365"/>
            <a:ext cx="720517" cy="7205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59" y="2853784"/>
            <a:ext cx="4864169" cy="3648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30407" y="6366973"/>
            <a:ext cx="6763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For any queries, please contact </a:t>
            </a:r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Christl</a:t>
            </a:r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Hughes </a:t>
            </a:r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6"/>
              </a:rPr>
              <a:t>lmedicoleg6@aol.com</a:t>
            </a:r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798692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Gill Sans MT</vt:lpstr>
      <vt:lpstr>Impact</vt:lpstr>
      <vt:lpstr>Wingdings</vt:lpstr>
      <vt:lpstr>Badge</vt:lpstr>
      <vt:lpstr>LeicesterShire medIco-legal society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LeicesterShire medIco-legal society</dc:title>
  <dc:creator>Olendo, Savannah L.</dc:creator>
  <cp:lastModifiedBy>Mary Riley</cp:lastModifiedBy>
  <cp:revision>15</cp:revision>
  <dcterms:created xsi:type="dcterms:W3CDTF">2024-10-16T20:18:56Z</dcterms:created>
  <dcterms:modified xsi:type="dcterms:W3CDTF">2025-05-24T09:48:23Z</dcterms:modified>
</cp:coreProperties>
</file>